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0" r:id="rId2"/>
    <p:sldId id="417" r:id="rId3"/>
    <p:sldId id="418" r:id="rId4"/>
    <p:sldId id="416" r:id="rId5"/>
    <p:sldId id="409" r:id="rId6"/>
    <p:sldId id="412" r:id="rId7"/>
    <p:sldId id="411" r:id="rId8"/>
    <p:sldId id="407" r:id="rId9"/>
    <p:sldId id="415" r:id="rId1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E0000"/>
    <a:srgbClr val="FF9966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03" autoAdjust="0"/>
    <p:restoredTop sz="94660"/>
  </p:normalViewPr>
  <p:slideViewPr>
    <p:cSldViewPr snapToGrid="0">
      <p:cViewPr varScale="1">
        <p:scale>
          <a:sx n="81" d="100"/>
          <a:sy n="81" d="100"/>
        </p:scale>
        <p:origin x="-90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C9F7-71D2-4D08-B89B-FAB50BDE140F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6DB8-1D26-4E74-BBFF-1EE21A04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C9F7-71D2-4D08-B89B-FAB50BDE140F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6DB8-1D26-4E74-BBFF-1EE21A04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C9F7-71D2-4D08-B89B-FAB50BDE140F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6DB8-1D26-4E74-BBFF-1EE21A04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C9F7-71D2-4D08-B89B-FAB50BDE140F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6DB8-1D26-4E74-BBFF-1EE21A04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C9F7-71D2-4D08-B89B-FAB50BDE140F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6DB8-1D26-4E74-BBFF-1EE21A04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C9F7-71D2-4D08-B89B-FAB50BDE140F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6DB8-1D26-4E74-BBFF-1EE21A04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C9F7-71D2-4D08-B89B-FAB50BDE140F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6DB8-1D26-4E74-BBFF-1EE21A04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C9F7-71D2-4D08-B89B-FAB50BDE140F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6DB8-1D26-4E74-BBFF-1EE21A04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C9F7-71D2-4D08-B89B-FAB50BDE140F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6DB8-1D26-4E74-BBFF-1EE21A04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C9F7-71D2-4D08-B89B-FAB50BDE140F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6DB8-1D26-4E74-BBFF-1EE21A04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C9F7-71D2-4D08-B89B-FAB50BDE140F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9CD6DB8-1D26-4E74-BBFF-1EE21A04EE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8BC9F7-71D2-4D08-B89B-FAB50BDE140F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CD6DB8-1D26-4E74-BBFF-1EE21A04EEC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6749" t="1205" r="3164" b="1312"/>
          <a:stretch>
            <a:fillRect/>
          </a:stretch>
        </p:blipFill>
        <p:spPr bwMode="auto">
          <a:xfrm>
            <a:off x="1594339" y="773720"/>
            <a:ext cx="9401907" cy="581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008185"/>
            <a:ext cx="108790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Циљ часа: </a:t>
            </a:r>
            <a:r>
              <a:rPr lang="sr-Cyrl-R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Анализа објеката (елемената) урбаног мобилијара, појам, карактеристике, функција и примена елемената у простору; фактори који утичу на дизајн и одабир материјала приликом пројектовања елемената мобилијара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3693" y="3012831"/>
            <a:ext cx="52753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ИСХОДИ:</a:t>
            </a:r>
          </a:p>
          <a:p>
            <a:pPr>
              <a:buFont typeface="Wingdings" pitchFamily="2" charset="2"/>
              <a:buChar char="ü"/>
            </a:pPr>
            <a:r>
              <a:rPr lang="sr-Cyrl-R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Ученик препознаје примере добре и лоше примене урбаног мобилијара у простору</a:t>
            </a:r>
          </a:p>
          <a:p>
            <a:pPr>
              <a:buFont typeface="Wingdings" pitchFamily="2" charset="2"/>
              <a:buChar char="ü"/>
            </a:pPr>
            <a:r>
              <a:rPr lang="sr-Cyrl-R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Самостално користи одговарајућу литературу и интернет садржаје</a:t>
            </a:r>
          </a:p>
          <a:p>
            <a:pPr>
              <a:buFont typeface="Wingdings" pitchFamily="2" charset="2"/>
              <a:buChar char="ü"/>
            </a:pPr>
            <a:r>
              <a:rPr lang="sr-Cyrl-R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Ученик има основу за почетак израде сопственог дизајна елемената урбаног мобилијара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7322" y="3083168"/>
            <a:ext cx="49119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sz="2000" dirty="0" smtClean="0">
                <a:solidFill>
                  <a:srgbClr val="C00000"/>
                </a:solidFill>
                <a:latin typeface="Comic Sans MS" pitchFamily="66" charset="0"/>
              </a:rPr>
              <a:t>КОМПЕТЕНЦИЈЕ УЧЕНИКА:</a:t>
            </a:r>
          </a:p>
          <a:p>
            <a:pPr lvl="0">
              <a:buFont typeface="Wingdings" pitchFamily="2" charset="2"/>
              <a:buChar char="ü"/>
            </a:pP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дигитална компетенција</a:t>
            </a:r>
          </a:p>
          <a:p>
            <a:pPr lvl="0">
              <a:buFont typeface="Wingdings" pitchFamily="2" charset="2"/>
              <a:buChar char="ü"/>
            </a:pP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естетичка компетенција</a:t>
            </a:r>
          </a:p>
          <a:p>
            <a:pPr lvl="0">
              <a:buFont typeface="Wingdings" pitchFamily="2" charset="2"/>
              <a:buChar char="ü"/>
            </a:pP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компетенција за целоживотно учење</a:t>
            </a:r>
          </a:p>
          <a:p>
            <a:pPr lvl="0">
              <a:buFont typeface="Wingdings" pitchFamily="2" charset="2"/>
              <a:buChar char="ü"/>
            </a:pP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решавање проблема</a:t>
            </a:r>
            <a:endParaRPr lang="sr-Latn-RS" sz="20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2708" y="1113692"/>
            <a:ext cx="11359661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Ток аудио часа:</a:t>
            </a:r>
          </a:p>
          <a:p>
            <a:r>
              <a:rPr lang="sr-Cyrl-RS" sz="1400" dirty="0" smtClean="0">
                <a:solidFill>
                  <a:srgbClr val="C00000"/>
                </a:solidFill>
                <a:latin typeface="Comic Sans MS" pitchFamily="66" charset="0"/>
              </a:rPr>
              <a:t>Уводни део</a:t>
            </a:r>
          </a:p>
          <a:p>
            <a:pPr>
              <a:buFont typeface="Wingdings" pitchFamily="2" charset="2"/>
              <a:buChar char="ü"/>
            </a:pPr>
            <a:r>
              <a:rPr lang="sr-Cyrl-RS" sz="1400" dirty="0" smtClean="0">
                <a:latin typeface="Comic Sans MS" pitchFamily="66" charset="0"/>
              </a:rPr>
              <a:t> </a:t>
            </a:r>
            <a:r>
              <a:rPr lang="sr-Cyrl-RS" sz="1400" dirty="0" smtClean="0">
                <a:latin typeface="Comic Sans MS" pitchFamily="66" charset="0"/>
              </a:rPr>
              <a:t>Појам урбаног мобилијара, врсте објеката и елемената мобилијара, на којим отвореним просторима се поставаља мобилијар</a:t>
            </a:r>
          </a:p>
          <a:p>
            <a:r>
              <a:rPr lang="sr-Cyrl-RS" sz="1400" dirty="0" smtClean="0">
                <a:solidFill>
                  <a:srgbClr val="C00000"/>
                </a:solidFill>
                <a:latin typeface="Comic Sans MS" pitchFamily="66" charset="0"/>
              </a:rPr>
              <a:t>Главни део </a:t>
            </a:r>
          </a:p>
          <a:p>
            <a:pPr>
              <a:buFont typeface="Wingdings" pitchFamily="2" charset="2"/>
              <a:buChar char="ü"/>
            </a:pPr>
            <a:r>
              <a:rPr lang="sr-Cyrl-RS" sz="1400" dirty="0" smtClean="0">
                <a:latin typeface="Comic Sans MS" pitchFamily="66" charset="0"/>
              </a:rPr>
              <a:t>Дизајн урбаног мобилијара и које захтеве дизајана треба да испуне елементи </a:t>
            </a:r>
          </a:p>
          <a:p>
            <a:pPr>
              <a:buFont typeface="Wingdings" pitchFamily="2" charset="2"/>
              <a:buChar char="ü"/>
            </a:pPr>
            <a:r>
              <a:rPr lang="sr-Cyrl-RS" sz="1400" dirty="0" smtClean="0">
                <a:latin typeface="Comic Sans MS" pitchFamily="66" charset="0"/>
              </a:rPr>
              <a:t>Шта је ергономија</a:t>
            </a:r>
          </a:p>
          <a:p>
            <a:pPr>
              <a:buFont typeface="Wingdings" pitchFamily="2" charset="2"/>
              <a:buChar char="ü"/>
            </a:pPr>
            <a:r>
              <a:rPr lang="sr-Cyrl-RS" sz="1400" dirty="0" smtClean="0">
                <a:latin typeface="Comic Sans MS" pitchFamily="66" charset="0"/>
              </a:rPr>
              <a:t>Материјали од којих се израђују елементи мобилијара</a:t>
            </a:r>
          </a:p>
          <a:p>
            <a:pPr>
              <a:buFont typeface="Wingdings" pitchFamily="2" charset="2"/>
              <a:buChar char="ü"/>
            </a:pPr>
            <a:r>
              <a:rPr lang="sr-Cyrl-RS" sz="1400" dirty="0" smtClean="0">
                <a:latin typeface="Comic Sans MS" pitchFamily="66" charset="0"/>
              </a:rPr>
              <a:t>Парковске клупе- анализа кроз примере</a:t>
            </a:r>
          </a:p>
          <a:p>
            <a:pPr>
              <a:buFont typeface="Wingdings" pitchFamily="2" charset="2"/>
              <a:buChar char="ü"/>
            </a:pPr>
            <a:r>
              <a:rPr lang="sr-Cyrl-RS" sz="1400" dirty="0" smtClean="0">
                <a:latin typeface="Comic Sans MS" pitchFamily="66" charset="0"/>
              </a:rPr>
              <a:t>Антрополошке мере човека које утичу на ергономију</a:t>
            </a:r>
          </a:p>
          <a:p>
            <a:pPr>
              <a:buFont typeface="Wingdings" pitchFamily="2" charset="2"/>
              <a:buChar char="ü"/>
            </a:pPr>
            <a:r>
              <a:rPr lang="sr-Cyrl-RS" sz="1400" dirty="0" smtClean="0">
                <a:latin typeface="Comic Sans MS" pitchFamily="66" charset="0"/>
              </a:rPr>
              <a:t>Технички прикази клупа- примери</a:t>
            </a:r>
          </a:p>
          <a:p>
            <a:pPr>
              <a:buFont typeface="Wingdings" pitchFamily="2" charset="2"/>
              <a:buChar char="ü"/>
            </a:pPr>
            <a:r>
              <a:rPr lang="sr-Cyrl-RS" sz="1400" dirty="0" smtClean="0">
                <a:latin typeface="Comic Sans MS" pitchFamily="66" charset="0"/>
              </a:rPr>
              <a:t>Украсна жардињера, дизајн, облици, функција, материјали- анализа кроз примере</a:t>
            </a:r>
          </a:p>
          <a:p>
            <a:pPr>
              <a:buFont typeface="Wingdings" pitchFamily="2" charset="2"/>
              <a:buChar char="ü"/>
            </a:pPr>
            <a:r>
              <a:rPr lang="sr-Cyrl-RS" sz="1400" dirty="0" smtClean="0">
                <a:latin typeface="Comic Sans MS" pitchFamily="66" charset="0"/>
              </a:rPr>
              <a:t>Корпе за отпатке, дизајн, функција, материјали- анализа кроз примере</a:t>
            </a:r>
          </a:p>
          <a:p>
            <a:pPr>
              <a:buFont typeface="Wingdings" pitchFamily="2" charset="2"/>
              <a:buChar char="ü"/>
            </a:pPr>
            <a:r>
              <a:rPr lang="sr-Cyrl-RS" sz="1400" dirty="0" smtClean="0">
                <a:latin typeface="Comic Sans MS" pitchFamily="66" charset="0"/>
              </a:rPr>
              <a:t>Аутобуско стајалиште, </a:t>
            </a:r>
          </a:p>
          <a:p>
            <a:pPr>
              <a:buFont typeface="Wingdings" pitchFamily="2" charset="2"/>
              <a:buChar char="ü"/>
            </a:pPr>
            <a:r>
              <a:rPr lang="sr-Cyrl-RS" sz="1400" dirty="0" smtClean="0">
                <a:latin typeface="Comic Sans MS" pitchFamily="66" charset="0"/>
              </a:rPr>
              <a:t>М</a:t>
            </a:r>
            <a:r>
              <a:rPr lang="sr-Cyrl-RS" sz="1400" dirty="0" smtClean="0">
                <a:latin typeface="Comic Sans MS" pitchFamily="66" charset="0"/>
              </a:rPr>
              <a:t>ултифункционални еколошки елементи- анализа кроз примере</a:t>
            </a:r>
          </a:p>
          <a:p>
            <a:pPr>
              <a:buFont typeface="Wingdings" pitchFamily="2" charset="2"/>
              <a:buChar char="ü"/>
            </a:pPr>
            <a:r>
              <a:rPr lang="sr-Cyrl-RS" sz="1400" dirty="0" smtClean="0">
                <a:latin typeface="Comic Sans MS" pitchFamily="66" charset="0"/>
              </a:rPr>
              <a:t>Држачи за бицикле- анализа кроз примере</a:t>
            </a:r>
          </a:p>
          <a:p>
            <a:pPr>
              <a:buFont typeface="Wingdings" pitchFamily="2" charset="2"/>
              <a:buChar char="ü"/>
            </a:pPr>
            <a:r>
              <a:rPr lang="sr-Cyrl-RS" sz="1400" dirty="0" smtClean="0">
                <a:latin typeface="Comic Sans MS" pitchFamily="66" charset="0"/>
              </a:rPr>
              <a:t>Урбано осветљење као елемент микроурбанистичке архитектуре</a:t>
            </a:r>
          </a:p>
          <a:p>
            <a:pPr>
              <a:buFont typeface="Wingdings" pitchFamily="2" charset="2"/>
              <a:buChar char="ü"/>
            </a:pPr>
            <a:r>
              <a:rPr lang="sr-Cyrl-RS" sz="1400" dirty="0" smtClean="0">
                <a:latin typeface="Comic Sans MS" pitchFamily="66" charset="0"/>
              </a:rPr>
              <a:t>Зелена соларна лед улична расвета</a:t>
            </a:r>
            <a:endParaRPr lang="en-US" sz="1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sr-Cyrl-RS" sz="1400" dirty="0" smtClean="0">
                <a:latin typeface="Comic Sans MS" pitchFamily="66" charset="0"/>
              </a:rPr>
              <a:t>Будућност- еко системи у урбаном </a:t>
            </a:r>
            <a:r>
              <a:rPr lang="sr-Cyrl-RS" sz="1400" dirty="0" smtClean="0">
                <a:latin typeface="Comic Sans MS" pitchFamily="66" charset="0"/>
              </a:rPr>
              <a:t>мобилијару</a:t>
            </a:r>
          </a:p>
          <a:p>
            <a:r>
              <a:rPr lang="sr-Cyrl-RS" sz="1400" dirty="0" smtClean="0">
                <a:solidFill>
                  <a:srgbClr val="C00000"/>
                </a:solidFill>
                <a:latin typeface="Comic Sans MS" pitchFamily="66" charset="0"/>
              </a:rPr>
              <a:t>Завршни део </a:t>
            </a:r>
          </a:p>
          <a:p>
            <a:r>
              <a:rPr lang="sr-Cyrl-RS" sz="1400" dirty="0" smtClean="0">
                <a:solidFill>
                  <a:srgbClr val="C00000"/>
                </a:solidFill>
                <a:latin typeface="Comic Sans MS" pitchFamily="66" charset="0"/>
              </a:rPr>
              <a:t>Домаћи задатак: </a:t>
            </a:r>
          </a:p>
          <a:p>
            <a:r>
              <a:rPr lang="sr-Cyrl-RS" sz="1400" dirty="0" smtClean="0">
                <a:latin typeface="Comic Sans MS" panose="030F0702030302020204" pitchFamily="66" charset="0"/>
              </a:rPr>
              <a:t>Истраживачки рад:Претражити </a:t>
            </a:r>
            <a:r>
              <a:rPr lang="sr-Cyrl-RS" sz="1400" dirty="0" smtClean="0">
                <a:latin typeface="Comic Sans MS" panose="030F0702030302020204" pitchFamily="66" charset="0"/>
              </a:rPr>
              <a:t>на интернету и пронаћи карактеристичне примере добре и лоше примене мањих објеката микроурбанистичке архитектуре. </a:t>
            </a:r>
            <a:r>
              <a:rPr lang="sr-Cyrl-RS" sz="1400" dirty="0" smtClean="0">
                <a:latin typeface="Comic Sans MS" panose="030F0702030302020204" pitchFamily="66" charset="0"/>
              </a:rPr>
              <a:t>Направити </a:t>
            </a:r>
            <a:r>
              <a:rPr lang="sr-Cyrl-RS" sz="1400" dirty="0" smtClean="0">
                <a:latin typeface="Comic Sans MS" panose="030F0702030302020204" pitchFamily="66" charset="0"/>
              </a:rPr>
              <a:t>презентацију у програму </a:t>
            </a:r>
            <a:r>
              <a:rPr lang="en-US" sz="1400" dirty="0" smtClean="0">
                <a:latin typeface="Comic Sans MS" panose="030F0702030302020204" pitchFamily="66" charset="0"/>
              </a:rPr>
              <a:t>PowerPoint</a:t>
            </a:r>
            <a:r>
              <a:rPr lang="sr-Cyrl-RS" sz="1400" dirty="0" smtClean="0">
                <a:latin typeface="Comic Sans MS" panose="030F0702030302020204" pitchFamily="66" charset="0"/>
              </a:rPr>
              <a:t>, са детаљном анализом и дискусијом.</a:t>
            </a:r>
          </a:p>
          <a:p>
            <a:r>
              <a:rPr lang="sr-Cyrl-RS" sz="1400" dirty="0" smtClean="0">
                <a:latin typeface="Comic Sans MS" panose="030F0702030302020204" pitchFamily="66" charset="0"/>
              </a:rPr>
              <a:t>Селекцију извршити на основу естетике, ергономије, функционалности и намене, форме дизајна и материјала елемената</a:t>
            </a:r>
            <a:endParaRPr lang="en-US" sz="1400" dirty="0" smtClean="0">
              <a:latin typeface="Comic Sans MS" panose="030F0702030302020204" pitchFamily="66" charset="0"/>
            </a:endParaRPr>
          </a:p>
          <a:p>
            <a:pPr>
              <a:buFont typeface="Wingdings" pitchFamily="2" charset="2"/>
              <a:buChar char="ü"/>
            </a:pPr>
            <a:endParaRPr lang="sr-Cyrl-RS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sr-Cyrl-R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sr-Cyrl-R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sr-Cyrl-R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sr-Cyrl-R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sr-Cyrl-R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sr-Cyrl-R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linovici\Desktop\ВАНРЕДНО СТАЊЕ- НАСТАВА\3е\УРБАНИ МОБИЛИЈАР\slike prezentacije\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5478" y="4513048"/>
            <a:ext cx="2992059" cy="1677078"/>
          </a:xfrm>
          <a:prstGeom prst="rect">
            <a:avLst/>
          </a:prstGeom>
          <a:noFill/>
        </p:spPr>
      </p:pic>
      <p:pic>
        <p:nvPicPr>
          <p:cNvPr id="7171" name="Picture 3" descr="C:\Users\Malinovici\Desktop\ВАНРЕДНО СТАЊЕ- НАСТАВА\3е\УРБАНИ МОБИЛИЈАР\slike prezentacije\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9236" y="2365309"/>
            <a:ext cx="2992852" cy="1658459"/>
          </a:xfrm>
          <a:prstGeom prst="rect">
            <a:avLst/>
          </a:prstGeom>
          <a:noFill/>
        </p:spPr>
      </p:pic>
      <p:pic>
        <p:nvPicPr>
          <p:cNvPr id="7172" name="Picture 4" descr="C:\Users\Malinovici\Desktop\ВАНРЕДНО СТАЊЕ- НАСТАВА\3е\УРБАНИ МОБИЛИЈАР\slike prezentacije\2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017" y="2320455"/>
            <a:ext cx="2992059" cy="1724722"/>
          </a:xfrm>
          <a:prstGeom prst="rect">
            <a:avLst/>
          </a:prstGeom>
          <a:noFill/>
        </p:spPr>
      </p:pic>
      <p:pic>
        <p:nvPicPr>
          <p:cNvPr id="7174" name="Picture 6" descr="C:\Users\Malinovici\Desktop\ВАНРЕДНО СТАЊЕ- НАСТАВА\3е\УРБАНИ МОБИЛИЈАР\slike prezentacije\2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63079" y="4499130"/>
            <a:ext cx="2992059" cy="1658020"/>
          </a:xfrm>
          <a:prstGeom prst="rect">
            <a:avLst/>
          </a:prstGeom>
          <a:noFill/>
        </p:spPr>
      </p:pic>
      <p:pic>
        <p:nvPicPr>
          <p:cNvPr id="7175" name="Picture 7" descr="C:\Users\Malinovici\Desktop\ВАНРЕДНО СТАЊЕ- НАСТАВА\3е\УРБАНИ МОБИЛИЈАР\slike prezentacije\2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908" y="4468348"/>
            <a:ext cx="2992059" cy="16961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28799" y="715108"/>
            <a:ext cx="9284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 почетку часа наставник ученицима објашњава појам урбаног мобилијара, функцију и врсте мањих објеката микроурбанистичке архитектуре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176" name="Picture 8" descr="C:\Users\Malinovici\Desktop\ВАНРЕДНО СТАЊЕ- НАСТАВА\3е\УРБАНИ МОБИЛИЈАР\slike prezentacije\2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6863" y="2376876"/>
            <a:ext cx="2992059" cy="1705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291" y="867509"/>
            <a:ext cx="10879016" cy="1781908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200" dirty="0" smtClean="0">
                <a:solidFill>
                  <a:srgbClr val="C00000"/>
                </a:solidFill>
                <a:latin typeface="Comic Sans MS" pitchFamily="66" charset="0"/>
              </a:rPr>
              <a:t>Видео час можете погледати на адреси званичног канала Уметничке школе у Нишу: </a:t>
            </a:r>
            <a:br>
              <a:rPr lang="sr-Cyrl-RS" sz="32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https://youtu.be/gE80BOto1_c </a:t>
            </a:r>
            <a:r>
              <a:rPr lang="sr-Cyrl-RS" sz="4000" dirty="0" smtClean="0"/>
              <a:t/>
            </a:r>
            <a:br>
              <a:rPr lang="sr-Cyrl-RS" sz="4000" dirty="0" smtClean="0"/>
            </a:b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3" descr="C:\Users\Malinovici\Desktop\ВАНРЕДНО СТАЊЕ- НАСТАВА\3е\УРБАНИ МОБИЛИЈАР\slike prezentacije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772" y="4569436"/>
            <a:ext cx="2992437" cy="17049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6123" y="2461846"/>
            <a:ext cx="2992438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3384" y="2520461"/>
            <a:ext cx="29924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l="784" t="2072"/>
          <a:stretch>
            <a:fillRect/>
          </a:stretch>
        </p:blipFill>
        <p:spPr bwMode="auto">
          <a:xfrm>
            <a:off x="8182708" y="2497016"/>
            <a:ext cx="2968991" cy="166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8554" y="4736122"/>
            <a:ext cx="2992438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C:\Users\Malinovici\Desktop\ВАНРЕДНО СТАЊЕ- НАСТАВА\3е\УРБАНИ МОБИЛИЈАР\slike prezentacije\2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87230" y="4630277"/>
            <a:ext cx="2992059" cy="1677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alinovici\Desktop\ВАНРЕДНО СТАЊЕ- НАСТАВА\3е\УРБАНИ МОБИЛИЈАР\slike prezentacije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6896" y="3803651"/>
            <a:ext cx="2992437" cy="1687513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6124" y="1395046"/>
            <a:ext cx="2992438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7877" y="1359877"/>
            <a:ext cx="29924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95446" y="3763108"/>
            <a:ext cx="2992438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C:\Users\Malinovici\Desktop\ВАНРЕДНО СТАЊЕ- НАСТАВА\3е\УРБАНИ МОБИЛИЈАР\slike prezentacije\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4526" y="3761521"/>
            <a:ext cx="2992437" cy="1677987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47539" y="1383323"/>
            <a:ext cx="2992438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alinovici\Desktop\ВАНРЕДНО СТАЊЕ- НАСТАВА\3е\УРБАНИ МОБИЛИЈАР\slike prezentacije\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1726" y="4017230"/>
            <a:ext cx="2992437" cy="1658937"/>
          </a:xfrm>
          <a:prstGeom prst="rect">
            <a:avLst/>
          </a:prstGeom>
          <a:noFill/>
        </p:spPr>
      </p:pic>
      <p:pic>
        <p:nvPicPr>
          <p:cNvPr id="3" name="Picture 2" descr="C:\Users\Malinovici\Desktop\ВАНРЕДНО СТАЊЕ- НАСТАВА\3е\УРБАНИ МОБИЛИЈАР\slike prezentacije\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1050" y="4141421"/>
            <a:ext cx="2992437" cy="1668463"/>
          </a:xfrm>
          <a:prstGeom prst="rect">
            <a:avLst/>
          </a:prstGeom>
          <a:noFill/>
        </p:spPr>
      </p:pic>
      <p:pic>
        <p:nvPicPr>
          <p:cNvPr id="4" name="Picture 8" descr="C:\Users\Malinovici\Desktop\ВАНРЕДНО СТАЊЕ- НАСТАВА\3е\УРБАНИ МОБИЛИЈАР\slike prezentacije\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5204" y="1224573"/>
            <a:ext cx="2992437" cy="1687513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9907" y="1195754"/>
            <a:ext cx="29924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61008" y="4079631"/>
            <a:ext cx="2992438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94431" y="1254369"/>
            <a:ext cx="2992438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2616" y="979468"/>
            <a:ext cx="955430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Литература:</a:t>
            </a:r>
          </a:p>
          <a:p>
            <a:endParaRPr lang="sr-Cyrl-RS" sz="28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r-Cyrl-R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Финци Огњенка: Дизајн система урбаног мобилијара и визуелних комуникација, Грађевинска књига, Београд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r-Cyrl-R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Радовић Ранко: Форма града- Основе, теорија и пракса, 3. издање, Грађевинска књига, Београд 2009.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r-Cyrl-R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Доц. др. Ксенија Хиел, д.и.а. Лазар Павловић, мастер пољ.- Елементи пејзажно- архитектонског пројектовања</a:t>
            </a:r>
          </a:p>
          <a:p>
            <a:endParaRPr lang="sr-Cyrl-RS" sz="32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96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linovici\Desktop\ВАНРЕДНО СТАЊЕ- НАСТАВА\3е\УРБАНИ МОБИЛИЈАР\slike prezentacije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9672" y="902677"/>
            <a:ext cx="10422820" cy="5802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2108</TotalTime>
  <Words>338</Words>
  <Application>Microsoft Office PowerPoint</Application>
  <PresentationFormat>Custom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Slide 1</vt:lpstr>
      <vt:lpstr>Slide 2</vt:lpstr>
      <vt:lpstr>Slide 3</vt:lpstr>
      <vt:lpstr>Slide 4</vt:lpstr>
      <vt:lpstr>Видео час можете погледати на адреси званичног канала Уметничке школе у Нишу:   https://youtu.be/gE80BOto1_c  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URBANI MOBILIJAR</dc:title>
  <dc:creator>Stevan</dc:creator>
  <cp:lastModifiedBy>Malinovici</cp:lastModifiedBy>
  <cp:revision>497</cp:revision>
  <dcterms:created xsi:type="dcterms:W3CDTF">2017-04-03T12:07:08Z</dcterms:created>
  <dcterms:modified xsi:type="dcterms:W3CDTF">2020-05-27T18:43:30Z</dcterms:modified>
</cp:coreProperties>
</file>